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Geist"/>
      <p:regular r:id="rId17"/>
    </p:embeddedFont>
    <p:embeddedFont>
      <p:font typeface="Geist"/>
      <p:regular r:id="rId18"/>
    </p:embeddedFont>
    <p:embeddedFont>
      <p:font typeface="Geist"/>
      <p:regular r:id="rId19"/>
    </p:embeddedFont>
    <p:embeddedFont>
      <p:font typeface="Geis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slideLayout" Target="../slideLayouts/slideLayout5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image" Target="../media/image-8-10.png"/><Relationship Id="rId11" Type="http://schemas.openxmlformats.org/officeDocument/2006/relationships/image" Target="../media/image-8-11.png"/><Relationship Id="rId12" Type="http://schemas.openxmlformats.org/officeDocument/2006/relationships/image" Target="../media/image-8-12.svg"/><Relationship Id="rId13" Type="http://schemas.openxmlformats.org/officeDocument/2006/relationships/slideLayout" Target="../slideLayouts/slideLayout9.xml"/><Relationship Id="rId1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image" Target="../media/image-9-15.png"/><Relationship Id="rId16" Type="http://schemas.openxmlformats.org/officeDocument/2006/relationships/image" Target="../media/image-9-16.svg"/><Relationship Id="rId17" Type="http://schemas.openxmlformats.org/officeDocument/2006/relationships/slideLayout" Target="../slideLayouts/slideLayout10.xml"/><Relationship Id="rId1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87767"/>
            <a:ext cx="5953720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企業營運數位科技應用專題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812024"/>
            <a:ext cx="5219581" cy="516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以</a:t>
            </a:r>
            <a:pPr algn="l" indent="0" marL="0">
              <a:lnSpc>
                <a:spcPts val="4050"/>
              </a:lnSpc>
              <a:buNone/>
            </a:pPr>
            <a:r>
              <a:rPr lang="en-US" sz="3100" b="1" dirty="0">
                <a:solidFill>
                  <a:srgbClr val="6296FF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GameStop</a:t>
            </a:r>
            <a:pPr algn="l" indent="0" marL="0">
              <a:lnSpc>
                <a:spcPts val="4050"/>
              </a:lnSpc>
              <a:buNone/>
            </a:pPr>
            <a:r>
              <a:rPr lang="en-US" sz="31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的企業轉型為例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280190" y="4625697"/>
            <a:ext cx="75564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探討傳統零售業如何運用數位科技、區塊鏈與創新財務策略，應對市場挑戰並實現重生。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21519"/>
            <a:ext cx="7556421" cy="12899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結論：數位科技驅動企業轉型的未來展望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2309098"/>
            <a:ext cx="75564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GameStop的轉型故事不僅是傳統零售業的自救，更是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1F2A5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數位科技、資本市場與社群力量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結合的經典案例。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048357"/>
            <a:ext cx="793790" cy="1354336"/>
          </a:xfrm>
          <a:prstGeom prst="roundRect">
            <a:avLst>
              <a:gd name="adj" fmla="val 36004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8197" y="3576638"/>
            <a:ext cx="297656" cy="2976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272338" y="3246715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科技重塑企業生命力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272338" y="3688318"/>
            <a:ext cx="656427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GameStop案例證明，數位科技能夠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重塑企業的營運模式和財務策略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，讓面臨淘汰的傳統企業找到新的增長點。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6280190" y="4601051"/>
            <a:ext cx="793790" cy="1354336"/>
          </a:xfrm>
          <a:prstGeom prst="roundRect">
            <a:avLst>
              <a:gd name="adj" fmla="val 36004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8197" y="5129332"/>
            <a:ext cx="297656" cy="2976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272338" y="4799409"/>
            <a:ext cx="2976086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靈活運用新技術與資產配置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272338" y="5241012"/>
            <a:ext cx="656427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企業應積極擁抱AI、電商與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數位資產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等創新技術。特別是將加密資產納入財務儲備，體現了對未來金融體系的深入理解與佈局。</a:t>
            </a:r>
            <a:endParaRPr lang="en-US" sz="1550" dirty="0"/>
          </a:p>
        </p:txBody>
      </p:sp>
      <p:sp>
        <p:nvSpPr>
          <p:cNvPr id="13" name="Shape 8"/>
          <p:cNvSpPr/>
          <p:nvPr/>
        </p:nvSpPr>
        <p:spPr>
          <a:xfrm>
            <a:off x="6280190" y="6153745"/>
            <a:ext cx="793790" cy="1354336"/>
          </a:xfrm>
          <a:prstGeom prst="roundRect">
            <a:avLst>
              <a:gd name="adj" fmla="val 360049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8197" y="6682026"/>
            <a:ext cx="297656" cy="297656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272338" y="6352103"/>
            <a:ext cx="2728079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競爭力與永續發展的關鍵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7272338" y="6793706"/>
            <a:ext cx="656427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在未來的市場競爭中，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數位科技的靈活運用能力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將是決定企業競爭力、抗風險能力和永續發展的關鍵因素。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33036"/>
            <a:ext cx="6525697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GameStop的轉型背景與挑戰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1091446" y="4498896"/>
            <a:ext cx="12745164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在數位遊戲下載、線上商城崛起，以及亞馬遜等電子商務巨頭的激烈競爭下，GameStop作為傳統實體遊戲零售商面臨著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1F2A5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生死存亡的嚴峻考驗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。轉型勢在必行，且必須深入骨髓。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4275653"/>
            <a:ext cx="22860" cy="962501"/>
          </a:xfrm>
          <a:prstGeom prst="rect">
            <a:avLst/>
          </a:prstGeom>
          <a:solidFill>
            <a:srgbClr val="6296FF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5461397"/>
            <a:ext cx="4215289" cy="1916073"/>
          </a:xfrm>
          <a:prstGeom prst="roundRect">
            <a:avLst>
              <a:gd name="adj" fmla="val 5727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30" y="5461397"/>
            <a:ext cx="91440" cy="191607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83588" y="5682615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傳統零售市場的萎縮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1083588" y="6124218"/>
            <a:ext cx="3704273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隨著遊戲產業數位化，實體光碟與硬體銷售的利潤空間被嚴重壓縮，GameStop的門店客流量與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營收連年下滑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，亟需尋找新的增長點。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5207437" y="5461397"/>
            <a:ext cx="4215408" cy="1916073"/>
          </a:xfrm>
          <a:prstGeom prst="roundRect">
            <a:avLst>
              <a:gd name="adj" fmla="val 5727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77" y="5461397"/>
            <a:ext cx="91440" cy="191607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497235" y="5682615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數位優先策略的推動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5497235" y="6124218"/>
            <a:ext cx="3704392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自2020年起，由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Ryan Cohen（RC）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領導的董事會推動全面數位化轉型，將營運重心從實體門店轉向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線上銷售與科技應用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</a:t>
            </a:r>
            <a:endParaRPr lang="en-US" sz="1550" dirty="0"/>
          </a:p>
        </p:txBody>
      </p:sp>
      <p:sp>
        <p:nvSpPr>
          <p:cNvPr id="14" name="Shape 9"/>
          <p:cNvSpPr/>
          <p:nvPr/>
        </p:nvSpPr>
        <p:spPr>
          <a:xfrm>
            <a:off x="9621203" y="5461397"/>
            <a:ext cx="4215289" cy="1916073"/>
          </a:xfrm>
          <a:prstGeom prst="roundRect">
            <a:avLst>
              <a:gd name="adj" fmla="val 5727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343" y="5461397"/>
            <a:ext cx="91440" cy="191607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911001" y="5682615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面對激烈市場競爭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9911001" y="6124218"/>
            <a:ext cx="3704273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轉型過程中，公司不僅要與傳統零售商競爭，更要直接面對電商平台如亞馬遜、ebay，以及數位遊戲發行平台如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Xbox、Steam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的挑戰，難度極高。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56899"/>
            <a:ext cx="7938254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數位科技應用：電商平台與物流升級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898696"/>
            <a:ext cx="130428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GameStop的數位轉型核心在於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12386E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徹底優化顧客體驗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和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12386E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提升供應鏈效率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，以滿足快速變化的電商需求。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379946"/>
            <a:ext cx="4215289" cy="2511385"/>
          </a:xfrm>
          <a:prstGeom prst="roundRect">
            <a:avLst>
              <a:gd name="adj" fmla="val 3319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16650" y="3402806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101620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52606" y="3540204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4196477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大規模門店優化與關閉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15008" y="4638080"/>
            <a:ext cx="3772853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為削減高昂的實體店營運成本，公司關閉了超過1600家低效門店，將資源集中投入於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電商平台建設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，實現資源重分配。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207437" y="3379946"/>
            <a:ext cx="4215408" cy="2511385"/>
          </a:xfrm>
          <a:prstGeom prst="roundRect">
            <a:avLst>
              <a:gd name="adj" fmla="val 3319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230297" y="3402806"/>
            <a:ext cx="4169688" cy="595313"/>
          </a:xfrm>
          <a:prstGeom prst="roundRect">
            <a:avLst>
              <a:gd name="adj" fmla="val 9395"/>
            </a:avLst>
          </a:prstGeom>
          <a:solidFill>
            <a:srgbClr val="101620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66253" y="3540204"/>
            <a:ext cx="297656" cy="2976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28655" y="4196477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AI驅動的個性化推薦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5428655" y="4638080"/>
            <a:ext cx="3772972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透過分析海量用戶數據，建立先進的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AI個人化推薦系統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。這不僅提高了交叉銷售和向上銷售的機會，也顯著提升了用戶在線購物的黏著度與滿意度。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9621203" y="3379946"/>
            <a:ext cx="4215289" cy="2511385"/>
          </a:xfrm>
          <a:prstGeom prst="roundRect">
            <a:avLst>
              <a:gd name="adj" fmla="val 3319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644063" y="3402806"/>
            <a:ext cx="4169569" cy="595313"/>
          </a:xfrm>
          <a:prstGeom prst="roundRect">
            <a:avLst>
              <a:gd name="adj" fmla="val 9395"/>
            </a:avLst>
          </a:prstGeom>
          <a:solidFill>
            <a:srgbClr val="101620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80019" y="3540204"/>
            <a:ext cx="297656" cy="29765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42421" y="4196477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現代化物流履約中心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9842421" y="4638080"/>
            <a:ext cx="3772853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在新罕布夏州、賓夕法尼亞州與內華達州等地設立或升級了大型履約中心。這些中心配備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自動化技術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，極大地加快了訂單處理速度和發貨效率，縮短了客戶等待時間。</a:t>
            </a:r>
            <a:endParaRPr lang="en-US" sz="1550" dirty="0"/>
          </a:p>
        </p:txBody>
      </p:sp>
      <p:sp>
        <p:nvSpPr>
          <p:cNvPr id="19" name="Text 14"/>
          <p:cNvSpPr/>
          <p:nvPr/>
        </p:nvSpPr>
        <p:spPr>
          <a:xfrm>
            <a:off x="793790" y="6114574"/>
            <a:ext cx="130428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這種從「磚塊和水泥」到「點擊和物流」的轉變，是傳統零售商適應數位時代的經典案例。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6519" y="499467"/>
            <a:ext cx="8171855" cy="590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5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多元化產品策略：收藏品與數位資產探索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26519" y="1453039"/>
            <a:ext cx="13177361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面對傳統遊戲產品的市場飽和，GameStop成功將產品線拓展至高增長領域，並積極探索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數位資產交易的可能性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</a:t>
            </a:r>
            <a:endParaRPr lang="en-US" sz="14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4623" y="2108954"/>
            <a:ext cx="272415" cy="27241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16712" y="2097762"/>
            <a:ext cx="2270641" cy="295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收藏品與交易卡的支柱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316712" y="2574488"/>
            <a:ext cx="3160752" cy="94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電玩遊戲相關的收藏品（如公仔、服裝）和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交換式交易卡（TCG）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成為新的營收主力，特別是寶可夢和魔法風雲會等卡牌，佔總營收的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約三分之一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</a:t>
            </a:r>
            <a:endParaRPr lang="en-US" sz="14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2620" y="2108954"/>
            <a:ext cx="272415" cy="2724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94709" y="2097762"/>
            <a:ext cx="2270641" cy="295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數位平台協同效應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5294709" y="2574488"/>
            <a:ext cx="3160871" cy="94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公司利用強大的數位平台優勢，舉辦線上活動和促銷，並結合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社群媒體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的力量，成功將廣大的遊戲社群轉化為收藏品的忠實顧客，強化了粉絲的黏著度。</a:t>
            </a:r>
            <a:endParaRPr lang="en-US" sz="14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623" y="3893344"/>
            <a:ext cx="272415" cy="27241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16712" y="3882152"/>
            <a:ext cx="2270641" cy="295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探索加密貨幣支付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1316712" y="4358878"/>
            <a:ext cx="7138868" cy="708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為了進一步擁抱數位資產社群，GameStop已探索支持加密貨幣支付的可能性。雖然目前尚未全面實施，但未來可能會允許客戶使用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比特幣（Bitcoin）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等主流加密貨幣購買高價值收藏品或遊戲商品。</a:t>
            </a:r>
            <a:endParaRPr lang="en-US" sz="14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6351" y="2097762"/>
            <a:ext cx="5005030" cy="5005030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726519" y="7511415"/>
            <a:ext cx="13177361" cy="717233"/>
          </a:xfrm>
          <a:prstGeom prst="roundRect">
            <a:avLst>
              <a:gd name="adj" fmla="val 10637"/>
            </a:avLst>
          </a:prstGeom>
          <a:solidFill>
            <a:srgbClr val="00194D"/>
          </a:solidFill>
          <a:ln/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090" y="7762280"/>
            <a:ext cx="227052" cy="18157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316712" y="7738348"/>
            <a:ext cx="12405598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收藏品和卡牌市場的成功，證明了即便是傳統零售商，也能透過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數位推廣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和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社群經營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，抓住細分市場的巨大潛力。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67564"/>
            <a:ext cx="7938254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區塊鏈與加密貨幣的企業應用與調整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09361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GameStop是少數敢於將區塊鏈技術應用於核心業務的傳統零售商，儘管過程中充滿嘗試與調整，但其對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12386E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加密資產作為財務儲備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的態度，極具前瞻性。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248620"/>
            <a:ext cx="4215289" cy="3032165"/>
          </a:xfrm>
          <a:prstGeom prst="roundRect">
            <a:avLst>
              <a:gd name="adj" fmla="val 2749"/>
            </a:avLst>
          </a:prstGeom>
          <a:solidFill>
            <a:srgbClr val="101620"/>
          </a:solidFill>
          <a:ln w="22860">
            <a:solidFill>
              <a:srgbClr val="C593D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015008" y="346983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593DB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78719" y="3633430"/>
            <a:ext cx="267891" cy="2678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4263509"/>
            <a:ext cx="2977039" cy="386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NFT市場的嘗試與結束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1015008" y="4769525"/>
            <a:ext cx="3772853" cy="1290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2022年，GameStop推出了NFT市場和數位錢包，旨在利用區塊鏈技術探索遊戲內資產交易。然而，由於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市場低迷、監管壓力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及無法達到預期的獲利目標，該業務於2024年被關閉。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207437" y="3248620"/>
            <a:ext cx="4215408" cy="3032165"/>
          </a:xfrm>
          <a:prstGeom prst="roundRect">
            <a:avLst>
              <a:gd name="adj" fmla="val 2749"/>
            </a:avLst>
          </a:prstGeom>
          <a:solidFill>
            <a:srgbClr val="101620"/>
          </a:solidFill>
          <a:ln w="22860">
            <a:solidFill>
              <a:srgbClr val="FAC496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428655" y="346983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AC496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2366" y="3633430"/>
            <a:ext cx="267891" cy="26789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28655" y="4263509"/>
            <a:ext cx="3272909" cy="386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購入比特幣作為儲備資產</a:t>
            </a:r>
            <a:endParaRPr lang="en-US" sz="2300" dirty="0"/>
          </a:p>
        </p:txBody>
      </p:sp>
      <p:sp>
        <p:nvSpPr>
          <p:cNvPr id="13" name="Text 9"/>
          <p:cNvSpPr/>
          <p:nvPr/>
        </p:nvSpPr>
        <p:spPr>
          <a:xfrm>
            <a:off x="5428655" y="4769525"/>
            <a:ext cx="3772972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吸取NFT業務的經驗後，公司將重點轉向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加密貨幣資產配置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。在2025年，GameStop大手筆購入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4,710枚比特幣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，將其作為企業財務儲備的一部分。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9621203" y="3248620"/>
            <a:ext cx="4215289" cy="3032165"/>
          </a:xfrm>
          <a:prstGeom prst="roundRect">
            <a:avLst>
              <a:gd name="adj" fmla="val 2749"/>
            </a:avLst>
          </a:prstGeom>
          <a:solidFill>
            <a:srgbClr val="101620"/>
          </a:solidFill>
          <a:ln w="22860">
            <a:solidFill>
              <a:srgbClr val="6296FF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42421" y="346983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6296FF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6132" y="3633430"/>
            <a:ext cx="267891" cy="26789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42421" y="4263509"/>
            <a:ext cx="2977039" cy="386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3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財務穩定性與多元化</a:t>
            </a:r>
            <a:endParaRPr lang="en-US" sz="2300" dirty="0"/>
          </a:p>
        </p:txBody>
      </p:sp>
      <p:sp>
        <p:nvSpPr>
          <p:cNvPr id="18" name="Text 13"/>
          <p:cNvSpPr/>
          <p:nvPr/>
        </p:nvSpPr>
        <p:spPr>
          <a:xfrm>
            <a:off x="9842421" y="4769525"/>
            <a:ext cx="3772853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將比特幣納入資產負債表，不僅使其資產配置更加多元化，同時也將比特幣視為對抗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全球通膨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和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傳統貨幣風險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的工具，為公司的長期財務穩定提供潛在支持。</a:t>
            </a:r>
            <a:endParaRPr lang="en-US" sz="1550" dirty="0"/>
          </a:p>
        </p:txBody>
      </p:sp>
      <p:sp>
        <p:nvSpPr>
          <p:cNvPr id="19" name="Text 14"/>
          <p:cNvSpPr/>
          <p:nvPr/>
        </p:nvSpPr>
        <p:spPr>
          <a:xfrm>
            <a:off x="793790" y="6504027"/>
            <a:ext cx="130428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這顯示了GameStop董事會不僅著眼於營運轉型，更在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公司治理與財務策略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層面運用數位資產進行創新。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081" y="314206"/>
            <a:ext cx="3142059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財務策略與資本運用創新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457081" y="914162"/>
            <a:ext cx="13716238" cy="148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GameStop在資本市場的運作同樣體現了其數位時代的敏捷與創新，成功利用其社群聲量進行高效率的募資。</a:t>
            </a:r>
            <a:endParaRPr lang="en-US" sz="8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081" y="1191220"/>
            <a:ext cx="13716238" cy="60209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783926" y="5465392"/>
            <a:ext cx="2404302" cy="386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3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董事會授權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2783926" y="5957481"/>
            <a:ext cx="2404302" cy="594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建立投資政策與授權CEO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9534465" y="5372919"/>
            <a:ext cx="2404302" cy="386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3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策略性資本運用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34465" y="5865009"/>
            <a:ext cx="2404302" cy="594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購買比特幣並支持轉型彈性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6179011" y="1822611"/>
            <a:ext cx="2404302" cy="3864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3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可轉換票據募資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179011" y="2314700"/>
            <a:ext cx="2404302" cy="594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募集超過40億美元資本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7307580" y="7340679"/>
            <a:ext cx="15240" cy="2224683"/>
          </a:xfrm>
          <a:prstGeom prst="roundRect">
            <a:avLst>
              <a:gd name="adj" fmla="val 314996"/>
            </a:avLst>
          </a:prstGeom>
          <a:solidFill>
            <a:srgbClr val="002A80"/>
          </a:solidFill>
          <a:ln/>
        </p:spPr>
      </p:sp>
      <p:sp>
        <p:nvSpPr>
          <p:cNvPr id="12" name="Shape 9"/>
          <p:cNvSpPr/>
          <p:nvPr/>
        </p:nvSpPr>
        <p:spPr>
          <a:xfrm>
            <a:off x="7101959" y="7461528"/>
            <a:ext cx="228481" cy="15240"/>
          </a:xfrm>
          <a:prstGeom prst="roundRect">
            <a:avLst>
              <a:gd name="adj" fmla="val 314996"/>
            </a:avLst>
          </a:prstGeom>
          <a:solidFill>
            <a:srgbClr val="002A80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397" y="7426345"/>
            <a:ext cx="85606" cy="85606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5429488" y="7376279"/>
            <a:ext cx="1428631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授權管理投資組合</a:t>
            </a:r>
            <a:endParaRPr lang="en-US" sz="1100" dirty="0"/>
          </a:p>
        </p:txBody>
      </p:sp>
      <p:sp>
        <p:nvSpPr>
          <p:cNvPr id="15" name="Text 11"/>
          <p:cNvSpPr/>
          <p:nvPr/>
        </p:nvSpPr>
        <p:spPr>
          <a:xfrm>
            <a:off x="457081" y="7630478"/>
            <a:ext cx="6401038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2023年底，董事會通過了新的</a:t>
            </a:r>
            <a:pPr algn="r" indent="0" marL="0">
              <a:lnSpc>
                <a:spcPts val="1150"/>
              </a:lnSpc>
              <a:buNone/>
            </a:pPr>
            <a:r>
              <a:rPr lang="en-US" sz="8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投資政策</a:t>
            </a:r>
            <a:pPr algn="r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，正式授權CEO Ryan Cohen管理公司的投資組合，包括對數位資產的配置，為後續的比特幣購買奠定基礎。</a:t>
            </a:r>
            <a:endParaRPr lang="en-US" sz="850" dirty="0"/>
          </a:p>
        </p:txBody>
      </p:sp>
      <p:sp>
        <p:nvSpPr>
          <p:cNvPr id="16" name="Shape 12"/>
          <p:cNvSpPr/>
          <p:nvPr/>
        </p:nvSpPr>
        <p:spPr>
          <a:xfrm>
            <a:off x="7299960" y="8147090"/>
            <a:ext cx="228481" cy="15240"/>
          </a:xfrm>
          <a:prstGeom prst="roundRect">
            <a:avLst>
              <a:gd name="adj" fmla="val 314996"/>
            </a:avLst>
          </a:prstGeom>
          <a:solidFill>
            <a:srgbClr val="002A80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397" y="8111907"/>
            <a:ext cx="85606" cy="85606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7772281" y="8061841"/>
            <a:ext cx="1428631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巨額可轉換票據募資</a:t>
            </a:r>
            <a:endParaRPr lang="en-US" sz="1100" dirty="0"/>
          </a:p>
        </p:txBody>
      </p:sp>
      <p:sp>
        <p:nvSpPr>
          <p:cNvPr id="19" name="Text 14"/>
          <p:cNvSpPr/>
          <p:nvPr/>
        </p:nvSpPr>
        <p:spPr>
          <a:xfrm>
            <a:off x="7772281" y="8316039"/>
            <a:ext cx="6401038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在2024年至2025年間，GameStop透過發行可轉換票據，</a:t>
            </a:r>
            <a:pPr algn="l" indent="0" marL="0">
              <a:lnSpc>
                <a:spcPts val="1150"/>
              </a:lnSpc>
              <a:buNone/>
            </a:pPr>
            <a:r>
              <a:rPr lang="en-US" sz="8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成功募資超過40億美元</a:t>
            </a:r>
            <a:pPr algn="l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。這筆龐大的資金不僅用於比特幣的購入，也為業務的持續轉型提供了堅實的資金後盾。</a:t>
            </a:r>
            <a:endParaRPr lang="en-US" sz="850" dirty="0"/>
          </a:p>
        </p:txBody>
      </p:sp>
      <p:sp>
        <p:nvSpPr>
          <p:cNvPr id="20" name="Shape 15"/>
          <p:cNvSpPr/>
          <p:nvPr/>
        </p:nvSpPr>
        <p:spPr>
          <a:xfrm>
            <a:off x="7101959" y="8736211"/>
            <a:ext cx="228481" cy="15240"/>
          </a:xfrm>
          <a:prstGeom prst="roundRect">
            <a:avLst>
              <a:gd name="adj" fmla="val 314996"/>
            </a:avLst>
          </a:prstGeom>
          <a:solidFill>
            <a:srgbClr val="002A80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397" y="8701028"/>
            <a:ext cx="85606" cy="8560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5429488" y="8650962"/>
            <a:ext cx="1428631" cy="185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1450"/>
              </a:lnSpc>
              <a:buNone/>
            </a:pPr>
            <a:r>
              <a:rPr lang="en-US" sz="11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低成本融資與資金彈性</a:t>
            </a:r>
            <a:endParaRPr lang="en-US" sz="1100" dirty="0"/>
          </a:p>
        </p:txBody>
      </p:sp>
      <p:sp>
        <p:nvSpPr>
          <p:cNvPr id="23" name="Text 17"/>
          <p:cNvSpPr/>
          <p:nvPr/>
        </p:nvSpPr>
        <p:spPr>
          <a:xfrm>
            <a:off x="457081" y="8905161"/>
            <a:ext cx="6401038" cy="297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公司策略性地利用市場對其股票的高關注度，發行了</a:t>
            </a:r>
            <a:pPr algn="r" indent="0" marL="0">
              <a:lnSpc>
                <a:spcPts val="1150"/>
              </a:lnSpc>
              <a:buNone/>
            </a:pPr>
            <a:r>
              <a:rPr lang="en-US" sz="8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零利率或超低利率的可轉債</a:t>
            </a:r>
            <a:pPr algn="r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。這有效降低了公司的融資成本，同時賦予了管理層極大的</a:t>
            </a:r>
            <a:pPr algn="r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資金使用彈性</a:t>
            </a:r>
            <a:pPr algn="r" indent="0" marL="0">
              <a:lnSpc>
                <a:spcPts val="1150"/>
              </a:lnSpc>
              <a:buNone/>
            </a:pPr>
            <a:r>
              <a:rPr lang="en-US" sz="8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616" y="505063"/>
            <a:ext cx="7345799" cy="596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6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數位轉型帶來的營運成效與風險分析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4616" y="1469350"/>
            <a:ext cx="13161169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GameStop的轉型已開始體現在財務數據上，雖然營收結構仍在調整，但核心盈利能力和資產質量已顯著改善。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34616" y="2098238"/>
            <a:ext cx="2755106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1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轉型成效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734616" y="2754749"/>
            <a:ext cx="3063478" cy="606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750"/>
              </a:lnSpc>
              <a:buNone/>
            </a:pPr>
            <a:r>
              <a:rPr lang="en-US" sz="4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28%</a:t>
            </a:r>
            <a:endParaRPr lang="en-US" sz="4750" dirty="0"/>
          </a:p>
        </p:txBody>
      </p:sp>
      <p:sp>
        <p:nvSpPr>
          <p:cNvPr id="6" name="Text 4"/>
          <p:cNvSpPr/>
          <p:nvPr/>
        </p:nvSpPr>
        <p:spPr>
          <a:xfrm>
            <a:off x="1118354" y="3590330"/>
            <a:ext cx="2295882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營收降幅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734616" y="4072295"/>
            <a:ext cx="3063478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儘管2024年總營收下降約28%，主要是因為</a:t>
            </a:r>
            <a:pPr algn="ctr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實體店面大幅縮減</a:t>
            </a:r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，這是一個預期的轉型陣痛。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027646" y="2754749"/>
            <a:ext cx="3063478" cy="606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750"/>
              </a:lnSpc>
              <a:buNone/>
            </a:pPr>
            <a:r>
              <a:rPr lang="en-US" sz="4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28M</a:t>
            </a:r>
            <a:endParaRPr lang="en-US" sz="4750" dirty="0"/>
          </a:p>
        </p:txBody>
      </p:sp>
      <p:sp>
        <p:nvSpPr>
          <p:cNvPr id="9" name="Text 7"/>
          <p:cNvSpPr/>
          <p:nvPr/>
        </p:nvSpPr>
        <p:spPr>
          <a:xfrm>
            <a:off x="4411385" y="3590330"/>
            <a:ext cx="2295882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比特幣未實現收益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4027646" y="4072295"/>
            <a:ext cx="3063478" cy="954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得益於比特幣價格上漲，GameStop持有的4,710枚比特幣帶來了約</a:t>
            </a:r>
            <a:pPr algn="ctr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$2800萬美元的未實現收益</a:t>
            </a:r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，緩解了部分營運壓力。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2381131" y="5486281"/>
            <a:ext cx="3063478" cy="606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750"/>
              </a:lnSpc>
              <a:buNone/>
            </a:pPr>
            <a:r>
              <a:rPr lang="en-US" sz="47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Improved</a:t>
            </a:r>
            <a:endParaRPr lang="en-US" sz="4750" dirty="0"/>
          </a:p>
        </p:txBody>
      </p:sp>
      <p:sp>
        <p:nvSpPr>
          <p:cNvPr id="12" name="Text 10"/>
          <p:cNvSpPr/>
          <p:nvPr/>
        </p:nvSpPr>
        <p:spPr>
          <a:xfrm>
            <a:off x="2764869" y="6321862"/>
            <a:ext cx="2295882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淨利潤</a:t>
            </a:r>
            <a:endParaRPr lang="en-US" sz="1800" dirty="0"/>
          </a:p>
        </p:txBody>
      </p:sp>
      <p:sp>
        <p:nvSpPr>
          <p:cNvPr id="13" name="Text 11"/>
          <p:cNvSpPr/>
          <p:nvPr/>
        </p:nvSpPr>
        <p:spPr>
          <a:xfrm>
            <a:off x="2381131" y="6803827"/>
            <a:ext cx="3063478" cy="71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透過嚴格的成本控制和高利潤產品線（收藏品）的增長，公司的淨利潤情況大幅改善，</a:t>
            </a:r>
            <a:pPr algn="ctr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虧損持續縮小</a:t>
            </a:r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7546896" y="2098238"/>
            <a:ext cx="2755106" cy="358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15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面臨風險</a:t>
            </a:r>
            <a:endParaRPr lang="en-US" sz="2150" dirty="0"/>
          </a:p>
        </p:txBody>
      </p:sp>
      <p:sp>
        <p:nvSpPr>
          <p:cNvPr id="15" name="Shape 13"/>
          <p:cNvSpPr/>
          <p:nvPr/>
        </p:nvSpPr>
        <p:spPr>
          <a:xfrm>
            <a:off x="7546896" y="2662952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143756" y="2720340"/>
            <a:ext cx="2295882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加密資產的價格波動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8143756" y="3202305"/>
            <a:ext cx="5759648" cy="477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比特幣作為儲備資產，其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劇烈的價格波動性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將直接影響公司資產負債表的價值和財務表現，帶來高度不確定性。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7546896" y="4047053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8143756" y="4104442"/>
            <a:ext cx="2295882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數位市場競爭加劇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8143756" y="4586407"/>
            <a:ext cx="5759648" cy="477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在電商、收藏品和數位遊戲領域，競爭對手皆為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資金雄厚、技術領先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的巨頭，GameStop需要持續創新才能保持競爭力。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7546896" y="5431155"/>
            <a:ext cx="413266" cy="413266"/>
          </a:xfrm>
          <a:prstGeom prst="roundRect">
            <a:avLst>
              <a:gd name="adj" fmla="val 18667"/>
            </a:avLst>
          </a:prstGeom>
          <a:solidFill>
            <a:srgbClr val="101620"/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8143756" y="5488543"/>
            <a:ext cx="2295882" cy="298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監管不確定性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8143756" y="5970508"/>
            <a:ext cx="5759648" cy="477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區塊鏈和加密貨幣領域的全球</a:t>
            </a:r>
            <a:pPr algn="l" indent="0" marL="0">
              <a:lnSpc>
                <a:spcPts val="1850"/>
              </a:lnSpc>
              <a:buNone/>
            </a:pPr>
            <a:r>
              <a:rPr lang="en-US" sz="140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監管政策仍在發展中</a:t>
            </a:r>
            <a:pPr algn="l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，任何突發的政策變化都可能對其相關業務和資產價值產生重大影響。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0729"/>
            <a:ext cx="7021830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GameStop數位科技應用的啟示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12526"/>
            <a:ext cx="130428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GameStop的案例為所有尋求轉型的傳統企業提供了寶貴的經驗：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數位化絕非僅僅是表面的技術更新，而是深層次的商業模式與資產策略革新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254091" y="3181707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營運模式革新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623310"/>
            <a:ext cx="394120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從實體零售轉向電商優先，並利用</a:t>
            </a:r>
            <a:pPr algn="r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AI優化營運與客戶體驗</a:t>
            </a:r>
            <a:pPr algn="r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，提升效率和精準度。</a:t>
            </a:r>
            <a:endParaRPr lang="en-US" sz="15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593777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7864" y="3420487"/>
            <a:ext cx="296942" cy="2969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052763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創新財務策略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494365"/>
            <a:ext cx="3941326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利用資本市場的獨特優勢進行高效募資，並將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比特幣納入財務儲備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，追求資產多元化與抗風險能力。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593777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3738" y="3808988"/>
            <a:ext cx="296942" cy="2969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484019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產品策略多元化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5925622"/>
            <a:ext cx="3941326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擺脫對單一產品線（遊戲硬體）的依賴，轉向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高利潤的收藏品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和潛在的數位資產交易，擴大收入來源。</a:t>
            </a:r>
            <a:endParaRPr lang="en-US" sz="15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593777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5237" y="6034861"/>
            <a:ext cx="296942" cy="29694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54091" y="5484019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平衡創新與風險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5925622"/>
            <a:ext cx="3941207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勇於嘗試區塊鏈等前沿科技，但</a:t>
            </a:r>
            <a:pPr algn="r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同時保持策略調整的彈性</a:t>
            </a:r>
            <a:pPr algn="r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（如關閉NFT市場），以應對不斷變化的市場環境。</a:t>
            </a:r>
            <a:endParaRPr lang="en-US" sz="1550" dirty="0"/>
          </a:p>
        </p:txBody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593777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9363" y="5646360"/>
            <a:ext cx="296942" cy="2969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2406"/>
            <a:ext cx="8510230" cy="644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3900" b="1" dirty="0">
                <a:solidFill>
                  <a:srgbClr val="F2F5FA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視覺化呈現：GameStop轉型前後對比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94203"/>
            <a:ext cx="1304282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以下對比展示了GameStop從傳統實體巨頭轉變為數位優先企業的結構性變化，這是一場全面的企業重塑。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973110"/>
            <a:ext cx="6422231" cy="1674971"/>
          </a:xfrm>
          <a:prstGeom prst="roundRect">
            <a:avLst>
              <a:gd name="adj" fmla="val 6551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50250"/>
            <a:ext cx="6422231" cy="91440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249" y="2675453"/>
            <a:ext cx="595313" cy="595313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5843" y="2854047"/>
            <a:ext cx="238125" cy="2381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15008" y="3469243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實體規模 vs. 數位覆蓋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1015008" y="3910846"/>
            <a:ext cx="597979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轉型前：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數千家實體店鋪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，高昂租金與低效營運。轉型後：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實體店鋪數量大幅減少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，資源集中於高效能的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6296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電商平台和現代化物流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。</a:t>
            </a:r>
            <a:endParaRPr lang="en-US" sz="1550" dirty="0"/>
          </a:p>
        </p:txBody>
      </p:sp>
      <p:sp>
        <p:nvSpPr>
          <p:cNvPr id="10" name="Shape 5"/>
          <p:cNvSpPr/>
          <p:nvPr/>
        </p:nvSpPr>
        <p:spPr>
          <a:xfrm>
            <a:off x="7414379" y="2973110"/>
            <a:ext cx="6422231" cy="1674971"/>
          </a:xfrm>
          <a:prstGeom prst="roundRect">
            <a:avLst>
              <a:gd name="adj" fmla="val 6551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379" y="2950250"/>
            <a:ext cx="6422231" cy="91440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7838" y="2675453"/>
            <a:ext cx="595313" cy="595313"/>
          </a:xfrm>
          <a:prstGeom prst="rect">
            <a:avLst/>
          </a:prstGeom>
        </p:spPr>
      </p:pic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06432" y="2854047"/>
            <a:ext cx="238125" cy="238125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7635597" y="3469243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收入來源的改變</a:t>
            </a:r>
            <a:endParaRPr lang="en-US" sz="1950" dirty="0"/>
          </a:p>
        </p:txBody>
      </p:sp>
      <p:sp>
        <p:nvSpPr>
          <p:cNvPr id="15" name="Text 7"/>
          <p:cNvSpPr/>
          <p:nvPr/>
        </p:nvSpPr>
        <p:spPr>
          <a:xfrm>
            <a:off x="7635597" y="3910846"/>
            <a:ext cx="597979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轉型前：主要依賴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傳統遊戲硬體和光碟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銷售。轉型後：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收藏品、交易卡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成為主要利潤來源，並積極探索數位資產等新興收入管道。</a:t>
            </a:r>
            <a:endParaRPr lang="en-US" sz="1550" dirty="0"/>
          </a:p>
        </p:txBody>
      </p:sp>
      <p:sp>
        <p:nvSpPr>
          <p:cNvPr id="16" name="Shape 8"/>
          <p:cNvSpPr/>
          <p:nvPr/>
        </p:nvSpPr>
        <p:spPr>
          <a:xfrm>
            <a:off x="793790" y="5144095"/>
            <a:ext cx="6422231" cy="1932980"/>
          </a:xfrm>
          <a:prstGeom prst="roundRect">
            <a:avLst>
              <a:gd name="adj" fmla="val 5677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790" y="5121235"/>
            <a:ext cx="6422231" cy="91440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249" y="4846439"/>
            <a:ext cx="595313" cy="595313"/>
          </a:xfrm>
          <a:prstGeom prst="rect">
            <a:avLst/>
          </a:prstGeom>
        </p:spPr>
      </p:pic>
      <p:pic>
        <p:nvPicPr>
          <p:cNvPr id="19" name="Image 8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85843" y="5025033"/>
            <a:ext cx="238125" cy="238125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1015008" y="5640229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財務緩衝機制</a:t>
            </a:r>
            <a:endParaRPr lang="en-US" sz="1950" dirty="0"/>
          </a:p>
        </p:txBody>
      </p:sp>
      <p:sp>
        <p:nvSpPr>
          <p:cNvPr id="21" name="Text 10"/>
          <p:cNvSpPr/>
          <p:nvPr/>
        </p:nvSpPr>
        <p:spPr>
          <a:xfrm>
            <a:off x="1015008" y="6081832"/>
            <a:ext cx="5979795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轉型前：持續的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營運虧損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，財務壓力巨大。轉型後：通過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巨額募資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及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比特幣投資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，實現財務多元化與潛在的資產增值，為公司提供更強的財務彈性。</a:t>
            </a:r>
            <a:endParaRPr lang="en-US" sz="1550" dirty="0"/>
          </a:p>
        </p:txBody>
      </p:sp>
      <p:sp>
        <p:nvSpPr>
          <p:cNvPr id="22" name="Shape 11"/>
          <p:cNvSpPr/>
          <p:nvPr/>
        </p:nvSpPr>
        <p:spPr>
          <a:xfrm>
            <a:off x="7414379" y="5144095"/>
            <a:ext cx="6422231" cy="1932980"/>
          </a:xfrm>
          <a:prstGeom prst="roundRect">
            <a:avLst>
              <a:gd name="adj" fmla="val 5677"/>
            </a:avLst>
          </a:prstGeom>
          <a:solidFill>
            <a:srgbClr val="101620">
              <a:alpha val="95000"/>
            </a:srgbClr>
          </a:solidFill>
          <a:ln/>
        </p:spPr>
      </p:sp>
      <p:pic>
        <p:nvPicPr>
          <p:cNvPr id="23" name="Image 9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4379" y="5121235"/>
            <a:ext cx="6422231" cy="91440"/>
          </a:xfrm>
          <a:prstGeom prst="rect">
            <a:avLst/>
          </a:prstGeom>
        </p:spPr>
      </p:pic>
      <p:pic>
        <p:nvPicPr>
          <p:cNvPr id="24" name="Image 10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27838" y="4846439"/>
            <a:ext cx="595313" cy="595313"/>
          </a:xfrm>
          <a:prstGeom prst="rect">
            <a:avLst/>
          </a:prstGeom>
        </p:spPr>
      </p:pic>
      <p:pic>
        <p:nvPicPr>
          <p:cNvPr id="25" name="Image 11" descr="preencoded.png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06432" y="5025033"/>
            <a:ext cx="238125" cy="238125"/>
          </a:xfrm>
          <a:prstGeom prst="rect">
            <a:avLst/>
          </a:prstGeom>
        </p:spPr>
      </p:pic>
      <p:sp>
        <p:nvSpPr>
          <p:cNvPr id="26" name="Text 12"/>
          <p:cNvSpPr/>
          <p:nvPr/>
        </p:nvSpPr>
        <p:spPr>
          <a:xfrm>
            <a:off x="7635597" y="5640229"/>
            <a:ext cx="2480905" cy="322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950" b="1" dirty="0">
                <a:solidFill>
                  <a:srgbClr val="EBEDF0"/>
                </a:solidFill>
                <a:latin typeface="Geist Bold" pitchFamily="34" charset="0"/>
                <a:ea typeface="Geist Bold" pitchFamily="34" charset="-122"/>
                <a:cs typeface="Geist Bold" pitchFamily="34" charset="-120"/>
              </a:rPr>
              <a:t>客戶互動模式</a:t>
            </a:r>
            <a:endParaRPr lang="en-US" sz="1950" dirty="0"/>
          </a:p>
        </p:txBody>
      </p:sp>
      <p:sp>
        <p:nvSpPr>
          <p:cNvPr id="27" name="Text 13"/>
          <p:cNvSpPr/>
          <p:nvPr/>
        </p:nvSpPr>
        <p:spPr>
          <a:xfrm>
            <a:off x="7635597" y="6081832"/>
            <a:ext cx="5979795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轉型前：主要基於店內服務。轉型後：基於</a:t>
            </a:r>
            <a:pPr algn="l" indent="0" marL="0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AI、個性化推薦</a:t>
            </a:r>
            <a:pPr algn="l" indent="0" marL="0">
              <a:lnSpc>
                <a:spcPts val="2000"/>
              </a:lnSpc>
              <a:buNone/>
            </a:pPr>
            <a:r>
              <a:rPr lang="en-US" sz="1550" dirty="0">
                <a:solidFill>
                  <a:srgbClr val="EBEDF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的線上互動，利用社群力量，實現更高維度的客戶黏著度。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2025-11-05T14:39:07Z</dcterms:created>
  <dcterms:modified xsi:type="dcterms:W3CDTF">2025-11-05T14:39:07Z</dcterms:modified>
</cp:coreProperties>
</file>